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2" r:id="rId3"/>
    <p:sldId id="401" r:id="rId4"/>
    <p:sldId id="386" r:id="rId5"/>
    <p:sldId id="387" r:id="rId6"/>
    <p:sldId id="402" r:id="rId7"/>
    <p:sldId id="362" r:id="rId8"/>
    <p:sldId id="406" r:id="rId9"/>
    <p:sldId id="389" r:id="rId10"/>
    <p:sldId id="405" r:id="rId11"/>
    <p:sldId id="407" r:id="rId12"/>
    <p:sldId id="408" r:id="rId13"/>
    <p:sldId id="423" r:id="rId14"/>
    <p:sldId id="390" r:id="rId15"/>
    <p:sldId id="391" r:id="rId16"/>
    <p:sldId id="392" r:id="rId17"/>
    <p:sldId id="424" r:id="rId18"/>
    <p:sldId id="409" r:id="rId19"/>
    <p:sldId id="393" r:id="rId20"/>
    <p:sldId id="427" r:id="rId21"/>
    <p:sldId id="428" r:id="rId22"/>
    <p:sldId id="429" r:id="rId23"/>
    <p:sldId id="430" r:id="rId24"/>
    <p:sldId id="425" r:id="rId25"/>
    <p:sldId id="394" r:id="rId26"/>
    <p:sldId id="410" r:id="rId27"/>
    <p:sldId id="40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04" r:id="rId38"/>
    <p:sldId id="396" r:id="rId39"/>
    <p:sldId id="398" r:id="rId40"/>
    <p:sldId id="397" r:id="rId41"/>
    <p:sldId id="400" r:id="rId42"/>
    <p:sldId id="322" r:id="rId43"/>
    <p:sldId id="399" r:id="rId44"/>
    <p:sldId id="426" r:id="rId45"/>
    <p:sldId id="38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292"/>
            <p14:sldId id="401"/>
            <p14:sldId id="386"/>
            <p14:sldId id="387"/>
            <p14:sldId id="402"/>
            <p14:sldId id="362"/>
          </p14:sldIdLst>
        </p14:section>
        <p14:section name="Untitled Section" id="{E95DD4B7-C620-3B47-BD4C-68460915B0CF}">
          <p14:sldIdLst>
            <p14:sldId id="406"/>
            <p14:sldId id="389"/>
            <p14:sldId id="405"/>
            <p14:sldId id="407"/>
            <p14:sldId id="408"/>
            <p14:sldId id="423"/>
            <p14:sldId id="390"/>
            <p14:sldId id="391"/>
            <p14:sldId id="392"/>
            <p14:sldId id="424"/>
            <p14:sldId id="409"/>
            <p14:sldId id="393"/>
            <p14:sldId id="427"/>
            <p14:sldId id="428"/>
            <p14:sldId id="429"/>
            <p14:sldId id="430"/>
            <p14:sldId id="425"/>
            <p14:sldId id="394"/>
            <p14:sldId id="410"/>
            <p14:sldId id="40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04"/>
            <p14:sldId id="396"/>
            <p14:sldId id="398"/>
            <p14:sldId id="397"/>
            <p14:sldId id="400"/>
            <p14:sldId id="322"/>
            <p14:sldId id="399"/>
            <p14:sldId id="426"/>
            <p14:sldId id="38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2237" autoAdjust="0"/>
  </p:normalViewPr>
  <p:slideViewPr>
    <p:cSldViewPr snapToGrid="0" snapToObjects="1">
      <p:cViewPr>
        <p:scale>
          <a:sx n="99" d="100"/>
          <a:sy n="99" d="100"/>
        </p:scale>
        <p:origin x="-2864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-solve</a:t>
            </a:r>
            <a:r>
              <a:rPr lang="en-US" baseline="0" dirty="0" smtClean="0"/>
              <a:t> it for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1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Karin: here</a:t>
            </a:r>
            <a:r>
              <a:rPr lang="en-US" baseline="0" dirty="0" smtClean="0"/>
              <a:t> all week of April 25</a:t>
            </a:r>
            <a:r>
              <a:rPr lang="en-US" baseline="30000" dirty="0" smtClean="0"/>
              <a:t>th</a:t>
            </a:r>
            <a:r>
              <a:rPr lang="en-US" baseline="0" dirty="0" smtClean="0"/>
              <a:t>; not May 3, 4, 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0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baseline="0" dirty="0" smtClean="0"/>
              <a:t>Focus </a:t>
            </a:r>
            <a:r>
              <a:rPr lang="en-US" baseline="0" dirty="0" smtClean="0"/>
              <a:t>on NH3 abundance, even with max NH3 still have enhanced N/O; block out bottom 2 panels first to talk about N/</a:t>
            </a:r>
            <a:r>
              <a:rPr lang="en-US" baseline="0" dirty="0" smtClean="0"/>
              <a:t>O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Nitrogen content in solid bodies would be more depleted than that observed in comets and asteroids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emf"/><Relationship Id="rId5" Type="http://schemas.openxmlformats.org/officeDocument/2006/relationships/image" Target="../media/image15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0974"/>
            <a:ext cx="7772400" cy="17603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Origins of Gas Giant Compositions: The Role of Disk Location and Dynamics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847746"/>
            <a:ext cx="8985238" cy="2103740"/>
          </a:xfrm>
        </p:spPr>
        <p:txBody>
          <a:bodyPr>
            <a:normAutofit fontScale="55000" lnSpcReduction="20000"/>
          </a:bodyPr>
          <a:lstStyle/>
          <a:p>
            <a:r>
              <a:rPr lang="en-US" sz="5500" dirty="0" smtClean="0"/>
              <a:t>Ana-Maria Piso</a:t>
            </a:r>
          </a:p>
          <a:p>
            <a:endParaRPr lang="en-US" sz="3800" dirty="0" smtClean="0"/>
          </a:p>
          <a:p>
            <a:r>
              <a:rPr lang="en-US" sz="4000" dirty="0" smtClean="0"/>
              <a:t>Advisor: Karin </a:t>
            </a:r>
            <a:r>
              <a:rPr lang="en-US" sz="4000" dirty="0" err="1" smtClean="0"/>
              <a:t>Öberg</a:t>
            </a:r>
            <a:endParaRPr lang="en-US" sz="4000" dirty="0" smtClean="0"/>
          </a:p>
          <a:p>
            <a:r>
              <a:rPr lang="en-US" sz="4000" dirty="0" smtClean="0"/>
              <a:t>Collaborators: Ruth Murray-Clay, </a:t>
            </a:r>
            <a:r>
              <a:rPr lang="en-US" sz="4000" dirty="0" err="1" smtClean="0"/>
              <a:t>Til</a:t>
            </a:r>
            <a:r>
              <a:rPr lang="en-US" sz="4000" dirty="0" smtClean="0"/>
              <a:t> </a:t>
            </a:r>
            <a:r>
              <a:rPr lang="en-US" sz="4000" dirty="0" err="1" smtClean="0"/>
              <a:t>Birnstiel</a:t>
            </a:r>
            <a:r>
              <a:rPr lang="en-US" sz="4000" dirty="0" smtClean="0"/>
              <a:t>, Andrew </a:t>
            </a:r>
            <a:r>
              <a:rPr lang="en-US" sz="4000" dirty="0" err="1" smtClean="0"/>
              <a:t>Youdin</a:t>
            </a:r>
            <a:r>
              <a:rPr lang="en-US" sz="4000" dirty="0" smtClean="0"/>
              <a:t>, </a:t>
            </a:r>
            <a:r>
              <a:rPr lang="en-US" sz="4000" dirty="0" err="1" smtClean="0"/>
              <a:t>Jamila</a:t>
            </a:r>
            <a:r>
              <a:rPr lang="en-US" sz="4000" dirty="0" smtClean="0"/>
              <a:t> </a:t>
            </a:r>
            <a:r>
              <a:rPr lang="en-US" sz="4000" dirty="0" err="1" smtClean="0"/>
              <a:t>Pegues</a:t>
            </a:r>
            <a:endParaRPr lang="en-US" sz="4000" dirty="0" smtClean="0"/>
          </a:p>
          <a:p>
            <a:r>
              <a:rPr lang="en-US" sz="4000" dirty="0" smtClean="0"/>
              <a:t>Thesis Advisory Committee: Matthew Holman, Sean Andrews, </a:t>
            </a:r>
            <a:r>
              <a:rPr lang="en-US" sz="4000" dirty="0" err="1" smtClean="0"/>
              <a:t>Dimitar</a:t>
            </a:r>
            <a:r>
              <a:rPr lang="en-US" sz="4000" dirty="0" smtClean="0"/>
              <a:t> </a:t>
            </a:r>
            <a:r>
              <a:rPr lang="en-US" sz="4000" dirty="0" err="1" smtClean="0"/>
              <a:t>Sasselov</a:t>
            </a:r>
            <a:endParaRPr lang="en-US" sz="4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55468" y="5261931"/>
            <a:ext cx="47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TAC Meeting Presentation: March 9</a:t>
            </a:r>
            <a:r>
              <a:rPr lang="en-US" baseline="30000" dirty="0" smtClean="0">
                <a:solidFill>
                  <a:srgbClr val="FFFF00"/>
                </a:solidFill>
              </a:rPr>
              <a:t>th</a:t>
            </a:r>
            <a:r>
              <a:rPr lang="en-US" dirty="0" smtClean="0">
                <a:solidFill>
                  <a:srgbClr val="FFFF00"/>
                </a:solidFill>
              </a:rPr>
              <a:t> 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4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Paper submitted to be submitted to </a:t>
            </a:r>
            <a:r>
              <a:rPr lang="en-US" dirty="0" err="1" smtClean="0">
                <a:solidFill>
                  <a:srgbClr val="FFFF00"/>
                </a:solidFill>
              </a:rPr>
              <a:t>ApJ</a:t>
            </a:r>
            <a:r>
              <a:rPr lang="en-US" dirty="0" smtClean="0">
                <a:solidFill>
                  <a:srgbClr val="FFFF00"/>
                </a:solidFill>
              </a:rPr>
              <a:t> by March 11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 smtClean="0"/>
              <a:t>., </a:t>
            </a:r>
            <a:r>
              <a:rPr lang="en-US" dirty="0" err="1" smtClean="0"/>
              <a:t>Pegues</a:t>
            </a:r>
            <a:r>
              <a:rPr lang="en-US" dirty="0" smtClean="0"/>
              <a:t>, J</a:t>
            </a:r>
            <a:r>
              <a:rPr lang="en-US" dirty="0"/>
              <a:t>., &amp; Oberg, K. I.</a:t>
            </a:r>
            <a:r>
              <a:rPr lang="en-US" i="1" dirty="0" smtClean="0"/>
              <a:t> </a:t>
            </a:r>
            <a:endParaRPr lang="en-US" i="1" dirty="0" smtClean="0"/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The Role of Ice Compositions and Morphology for Snowlines and the C/N/O Ratios in Active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4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Expand the coupled drift-desorption model of Paper I by considering: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Additional </a:t>
            </a:r>
            <a:r>
              <a:rPr lang="en-US" dirty="0" smtClean="0">
                <a:solidFill>
                  <a:srgbClr val="FFFF00"/>
                </a:solidFill>
              </a:rPr>
              <a:t>volatile molecules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abundances </a:t>
            </a:r>
            <a:r>
              <a:rPr lang="en-US" dirty="0" smtClean="0"/>
              <a:t>(CH</a:t>
            </a:r>
            <a:r>
              <a:rPr lang="en-US" baseline="-25000" dirty="0" smtClean="0"/>
              <a:t>4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 smtClean="0">
                <a:solidFill>
                  <a:srgbClr val="FFFF00"/>
                </a:solidFill>
              </a:rPr>
              <a:t>ice morphologies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Volatile Abundances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Some C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endParaRPr lang="en-US" sz="2600" dirty="0" smtClean="0">
              <a:solidFill>
                <a:srgbClr val="FFFF00"/>
              </a:solidFill>
            </a:endParaRPr>
          </a:p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7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N</a:t>
            </a:r>
            <a:r>
              <a:rPr lang="en-US" sz="2400" baseline="-25000" dirty="0">
                <a:solidFill>
                  <a:srgbClr val="FFFF00"/>
                </a:solidFill>
              </a:rPr>
              <a:t>2</a:t>
            </a:r>
            <a:r>
              <a:rPr lang="en-US" sz="2400" dirty="0"/>
              <a:t> vary 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and N2 are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6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033"/>
            <a:ext cx="8229600" cy="1143000"/>
          </a:xfrm>
        </p:spPr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pic>
        <p:nvPicPr>
          <p:cNvPr id="4" name="Picture 3" descr="CNO_and_snowlines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" y="1077038"/>
            <a:ext cx="8745602" cy="5623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8906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(2016</a:t>
            </a:r>
            <a:r>
              <a:rPr lang="en-US" sz="1400" dirty="0" smtClean="0">
                <a:solidFill>
                  <a:schemeClr val="bg1"/>
                </a:solidFill>
              </a:rPr>
              <a:t>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4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54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_O_ratio_single_snowlin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51" y="1566248"/>
            <a:ext cx="5606465" cy="3932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658530" y="5202704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3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844" y="641860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2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6490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9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pic>
        <p:nvPicPr>
          <p:cNvPr id="5" name="Picture 4" descr="N_O_water_ice_man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2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35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343892" y="2816281"/>
            <a:ext cx="2854599" cy="26076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722462" y="2816281"/>
            <a:ext cx="2476029" cy="2666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153647" y="3668059"/>
            <a:ext cx="2095687" cy="17116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39248" y="3839223"/>
            <a:ext cx="2710086" cy="153780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46930" y="3753642"/>
            <a:ext cx="2411451" cy="113212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343891" y="4885765"/>
            <a:ext cx="3414490" cy="68729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9" y="1472680"/>
            <a:ext cx="6453355" cy="516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3878" y="632758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0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100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Gas phase N/O ratios are highly enhanced throughout most of the disk compared to the average value, and more enhanced than the C/O ratio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282661"/>
            <a:ext cx="8229599" cy="1846659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The locations of the CO and N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r>
              <a:rPr lang="en-US" sz="3200" dirty="0">
                <a:solidFill>
                  <a:srgbClr val="000000"/>
                </a:solidFill>
              </a:rPr>
              <a:t> snowlines are highly uncertain and can span several tens of AU due to disk dynamics and ice morphology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8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/>
          <a:lstStyle/>
          <a:p>
            <a:r>
              <a:rPr lang="en-US" dirty="0" smtClean="0"/>
              <a:t>Summary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7818"/>
            <a:ext cx="8229600" cy="544451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High gas N/O ratio enhancement </a:t>
            </a:r>
            <a:r>
              <a:rPr lang="en-US" dirty="0" smtClean="0"/>
              <a:t>compared to stellar value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 in planet atmospheres may be possible to measure with </a:t>
            </a:r>
            <a:r>
              <a:rPr lang="en-US" dirty="0" smtClean="0">
                <a:solidFill>
                  <a:srgbClr val="FFFF00"/>
                </a:solidFill>
              </a:rPr>
              <a:t>JWST observations</a:t>
            </a:r>
            <a:r>
              <a:rPr lang="en-US" dirty="0" smtClean="0"/>
              <a:t> of N-bearing molecules (e.g. </a:t>
            </a:r>
            <a:r>
              <a:rPr lang="en-US" dirty="0" smtClean="0">
                <a:solidFill>
                  <a:srgbClr val="FFFF00"/>
                </a:solidFill>
              </a:rPr>
              <a:t>NH3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Disks present regions with both </a:t>
            </a:r>
            <a:r>
              <a:rPr lang="en-US" dirty="0" smtClean="0">
                <a:solidFill>
                  <a:srgbClr val="FFFF00"/>
                </a:solidFill>
              </a:rPr>
              <a:t>C/O and N/O enhancement</a:t>
            </a:r>
            <a:r>
              <a:rPr lang="en-US" dirty="0" smtClean="0"/>
              <a:t>, and regions where </a:t>
            </a:r>
            <a:r>
              <a:rPr lang="en-US" dirty="0" smtClean="0">
                <a:solidFill>
                  <a:srgbClr val="FFFF00"/>
                </a:solidFill>
              </a:rPr>
              <a:t>N/O is enhanced</a:t>
            </a:r>
            <a:r>
              <a:rPr lang="en-US" dirty="0" smtClean="0">
                <a:solidFill>
                  <a:srgbClr val="FFFFFF"/>
                </a:solidFill>
              </a:rPr>
              <a:t> and </a:t>
            </a:r>
            <a:r>
              <a:rPr lang="en-US" dirty="0" smtClean="0">
                <a:solidFill>
                  <a:srgbClr val="FFFF00"/>
                </a:solidFill>
              </a:rPr>
              <a:t>C/O is not</a:t>
            </a:r>
          </a:p>
          <a:p>
            <a:pPr marL="0" indent="0">
              <a:buNone/>
            </a:pPr>
            <a:r>
              <a:rPr lang="en-US" dirty="0" smtClean="0"/>
              <a:t>	=</a:t>
            </a:r>
            <a:r>
              <a:rPr lang="en-US" dirty="0"/>
              <a:t>&gt; </a:t>
            </a:r>
            <a:r>
              <a:rPr lang="en-US" dirty="0">
                <a:solidFill>
                  <a:srgbClr val="FFFF00"/>
                </a:solidFill>
              </a:rPr>
              <a:t>N/O</a:t>
            </a:r>
            <a:r>
              <a:rPr lang="en-US" dirty="0"/>
              <a:t> could be used to </a:t>
            </a:r>
            <a:r>
              <a:rPr lang="en-US" dirty="0">
                <a:solidFill>
                  <a:srgbClr val="FFFF00"/>
                </a:solidFill>
              </a:rPr>
              <a:t>trace the formation origin </a:t>
            </a:r>
            <a:r>
              <a:rPr lang="en-US" dirty="0"/>
              <a:t>of giant </a:t>
            </a:r>
            <a:r>
              <a:rPr lang="en-US" dirty="0" smtClean="0"/>
              <a:t>  	planets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Large </a:t>
            </a:r>
            <a:r>
              <a:rPr lang="en-US" dirty="0" smtClean="0">
                <a:solidFill>
                  <a:srgbClr val="FFFF00"/>
                </a:solidFill>
              </a:rPr>
              <a:t>uncertainties</a:t>
            </a:r>
            <a:r>
              <a:rPr lang="en-US" dirty="0" smtClean="0">
                <a:solidFill>
                  <a:srgbClr val="FFFFFF"/>
                </a:solidFill>
              </a:rPr>
              <a:t> in </a:t>
            </a:r>
            <a:r>
              <a:rPr lang="en-US" dirty="0" smtClean="0">
                <a:solidFill>
                  <a:srgbClr val="FFFF00"/>
                </a:solidFill>
              </a:rPr>
              <a:t>snowline locations </a:t>
            </a:r>
            <a:r>
              <a:rPr lang="en-US" dirty="0" smtClean="0">
                <a:solidFill>
                  <a:srgbClr val="FFFFFF"/>
                </a:solidFill>
              </a:rPr>
              <a:t>due to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morphology</a:t>
            </a:r>
            <a:r>
              <a:rPr lang="en-US" dirty="0" smtClean="0">
                <a:solidFill>
                  <a:srgbClr val="FFFFFF"/>
                </a:solidFill>
              </a:rPr>
              <a:t> (+</a:t>
            </a:r>
            <a:r>
              <a:rPr lang="en-US" dirty="0" smtClean="0">
                <a:solidFill>
                  <a:srgbClr val="FFFF00"/>
                </a:solidFill>
              </a:rPr>
              <a:t>stellar luminosity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mass accretion rate</a:t>
            </a:r>
            <a:r>
              <a:rPr lang="en-US" dirty="0" smtClean="0">
                <a:solidFill>
                  <a:srgbClr val="FFFFFF"/>
                </a:solidFill>
              </a:rPr>
              <a:t>…)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3918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1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" y="1003819"/>
            <a:ext cx="5301372" cy="530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7844" y="5984745"/>
            <a:ext cx="3412074" cy="55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(2015)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71226" y="1003819"/>
            <a:ext cx="3541036" cy="5301372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7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4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66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704534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65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5499"/>
            <a:ext cx="8229600" cy="4525963"/>
          </a:xfrm>
        </p:spPr>
        <p:txBody>
          <a:bodyPr/>
          <a:lstStyle/>
          <a:p>
            <a:r>
              <a:rPr lang="en-US" dirty="0" smtClean="0"/>
              <a:t>Have solved the </a:t>
            </a:r>
            <a:r>
              <a:rPr lang="en-US" dirty="0" smtClean="0">
                <a:solidFill>
                  <a:srgbClr val="FFFF00"/>
                </a:solidFill>
              </a:rPr>
              <a:t>advection-diffusion equations without the source term </a:t>
            </a:r>
            <a:r>
              <a:rPr lang="en-US" dirty="0" smtClean="0"/>
              <a:t>=&gt; obtained the </a:t>
            </a:r>
            <a:r>
              <a:rPr lang="en-US" dirty="0" smtClean="0">
                <a:solidFill>
                  <a:srgbClr val="FFFF00"/>
                </a:solidFill>
              </a:rPr>
              <a:t>surface density evolution of solids </a:t>
            </a:r>
            <a:r>
              <a:rPr lang="en-US" dirty="0" smtClean="0"/>
              <a:t>(ignoring desorption for now)</a:t>
            </a:r>
          </a:p>
          <a:p>
            <a:endParaRPr lang="en-US" dirty="0" smtClean="0"/>
          </a:p>
          <a:p>
            <a:r>
              <a:rPr lang="en-US" dirty="0" smtClean="0"/>
              <a:t>Checked that results make sense physically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0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5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5499"/>
            <a:ext cx="8229600" cy="6018083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More preliminary </a:t>
            </a:r>
            <a:r>
              <a:rPr lang="en-US" sz="4400" dirty="0">
                <a:solidFill>
                  <a:srgbClr val="FFFF00"/>
                </a:solidFill>
              </a:rPr>
              <a:t>results expected BEFORE </a:t>
            </a:r>
            <a:r>
              <a:rPr lang="en-US" sz="4400" dirty="0" smtClean="0">
                <a:solidFill>
                  <a:srgbClr val="FFFF00"/>
                </a:solidFill>
              </a:rPr>
              <a:t>defense</a:t>
            </a:r>
          </a:p>
          <a:p>
            <a:pPr marL="571500" lvl="2" indent="-571500"/>
            <a:endParaRPr lang="en-US" sz="3400" dirty="0" smtClean="0">
              <a:solidFill>
                <a:srgbClr val="FFFFFF"/>
              </a:solidFill>
            </a:endParaRPr>
          </a:p>
          <a:p>
            <a:pPr marL="571500" lvl="2" indent="-571500"/>
            <a:r>
              <a:rPr lang="en-US" sz="3400" dirty="0" smtClean="0">
                <a:solidFill>
                  <a:srgbClr val="FFFFFF"/>
                </a:solidFill>
              </a:rPr>
              <a:t>Solve the equations for H2O particles =&gt; determine O/H ratio</a:t>
            </a:r>
            <a:endParaRPr lang="en-US" sz="3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4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9341"/>
            <a:ext cx="8229600" cy="115583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Incorporate simple chemical evolution in </a:t>
            </a:r>
            <a:r>
              <a:rPr lang="en-US" sz="4400" dirty="0" smtClean="0">
                <a:solidFill>
                  <a:schemeClr val="bg1"/>
                </a:solidFill>
              </a:rPr>
              <a:t>coupled drift-desorption </a:t>
            </a:r>
            <a:r>
              <a:rPr lang="en-US" sz="4400" dirty="0">
                <a:solidFill>
                  <a:schemeClr val="bg1"/>
                </a:solidFill>
              </a:rPr>
              <a:t>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9558" y="3836832"/>
            <a:ext cx="6877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Collaborate with </a:t>
            </a:r>
            <a:r>
              <a:rPr lang="en-US" sz="3000" dirty="0" err="1" smtClean="0"/>
              <a:t>Ilse</a:t>
            </a:r>
            <a:r>
              <a:rPr lang="en-US" sz="3000" dirty="0" smtClean="0"/>
              <a:t> </a:t>
            </a:r>
            <a:r>
              <a:rPr lang="en-US" sz="3000" dirty="0" err="1" smtClean="0"/>
              <a:t>Cleeves</a:t>
            </a:r>
            <a:endParaRPr lang="en-US" sz="3000" dirty="0" smtClean="0"/>
          </a:p>
          <a:p>
            <a:pPr marL="0" lvl="1" algn="ctr"/>
            <a:r>
              <a:rPr lang="en-US" sz="3000" dirty="0">
                <a:solidFill>
                  <a:srgbClr val="FFFF00"/>
                </a:solidFill>
              </a:rPr>
              <a:t>Results expected AFTER </a:t>
            </a:r>
            <a:r>
              <a:rPr lang="en-US" sz="3000" dirty="0" smtClean="0">
                <a:solidFill>
                  <a:srgbClr val="FFFF00"/>
                </a:solidFill>
              </a:rPr>
              <a:t>defense</a:t>
            </a:r>
            <a:endParaRPr lang="en-US" sz="30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3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Proposed Defense Timeline</a:t>
            </a:r>
            <a:endParaRPr lang="en-US" dirty="0">
              <a:solidFill>
                <a:srgbClr val="FFFF0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000" dirty="0" smtClean="0">
                <a:solidFill>
                  <a:srgbClr val="FFFF00"/>
                </a:solidFill>
              </a:rPr>
              <a:t>I have a job!</a:t>
            </a:r>
            <a:endParaRPr lang="en-US" sz="7000" dirty="0">
              <a:solidFill>
                <a:srgbClr val="FFFF00"/>
              </a:solidFill>
            </a:endParaRPr>
          </a:p>
        </p:txBody>
      </p:sp>
      <p:pic>
        <p:nvPicPr>
          <p:cNvPr id="4" name="Picture 3" descr="emoticon20n-1-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8" y="3170379"/>
            <a:ext cx="4712182" cy="31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MAIN IDEA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The formation and composition of giant planets highly depends on disk location and properties.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47297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Minimum Core Masses for Giant Planet Formation at Wide Separations</a:t>
            </a:r>
          </a:p>
          <a:p>
            <a:pPr marL="914400" lvl="1" indent="-514350"/>
            <a:r>
              <a:rPr lang="nl-NL" sz="2000" dirty="0"/>
              <a:t> Piso &amp; </a:t>
            </a:r>
            <a:r>
              <a:rPr lang="nl-NL" sz="2000" dirty="0" err="1"/>
              <a:t>Youdin</a:t>
            </a:r>
            <a:r>
              <a:rPr lang="nl-NL" sz="2000" dirty="0"/>
              <a:t> 2014, </a:t>
            </a:r>
            <a:r>
              <a:rPr lang="nl-NL" sz="2000" dirty="0" err="1"/>
              <a:t>ApJ</a:t>
            </a:r>
            <a:r>
              <a:rPr lang="nl-NL" sz="2000" dirty="0"/>
              <a:t>, 786, 21</a:t>
            </a:r>
          </a:p>
          <a:p>
            <a:pPr marL="914400" lvl="1" indent="-514350"/>
            <a:r>
              <a:rPr lang="en-US" sz="2000" dirty="0"/>
              <a:t> Piso, </a:t>
            </a:r>
            <a:r>
              <a:rPr lang="en-US" sz="2000" dirty="0" err="1"/>
              <a:t>Youdin</a:t>
            </a:r>
            <a:r>
              <a:rPr lang="en-US" sz="2000" dirty="0"/>
              <a:t>, &amp; Murray-Clay 2015, </a:t>
            </a:r>
            <a:r>
              <a:rPr lang="en-US" sz="2000" dirty="0" err="1"/>
              <a:t>ApJ</a:t>
            </a:r>
            <a:r>
              <a:rPr lang="en-US" sz="2000" dirty="0"/>
              <a:t>, 800, </a:t>
            </a:r>
            <a:r>
              <a:rPr lang="en-US" sz="2000" dirty="0" smtClean="0"/>
              <a:t>82</a:t>
            </a:r>
          </a:p>
          <a:p>
            <a:pPr marL="914400" lvl="1" indent="-51435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Role of Disk Dynamics, Composition and Ice Morphology in Shaping Volatile Snowlines and the C/N/O Ratio</a:t>
            </a:r>
          </a:p>
          <a:p>
            <a:pPr marL="914400" lvl="1" indent="-514350"/>
            <a:r>
              <a:rPr lang="en-US" sz="2000" dirty="0" smtClean="0"/>
              <a:t>Piso, Oberg, </a:t>
            </a:r>
            <a:r>
              <a:rPr lang="en-US" sz="2000" dirty="0" err="1" smtClean="0"/>
              <a:t>Birnstiel</a:t>
            </a:r>
            <a:r>
              <a:rPr lang="en-US" sz="2000" dirty="0" smtClean="0"/>
              <a:t>,</a:t>
            </a:r>
            <a:r>
              <a:rPr lang="en-US" sz="2000" dirty="0"/>
              <a:t> &amp;</a:t>
            </a:r>
            <a:r>
              <a:rPr lang="en-US" sz="2000" dirty="0" smtClean="0"/>
              <a:t> Murray-Clay 2015, </a:t>
            </a:r>
            <a:r>
              <a:rPr lang="en-US" sz="2000" dirty="0" err="1" smtClean="0"/>
              <a:t>ApJ</a:t>
            </a:r>
            <a:r>
              <a:rPr lang="en-US" sz="2000" dirty="0" smtClean="0"/>
              <a:t>, 815</a:t>
            </a:r>
            <a:r>
              <a:rPr lang="en-US" sz="2000" dirty="0"/>
              <a:t>, </a:t>
            </a:r>
            <a:r>
              <a:rPr lang="en-US" sz="2000" dirty="0" smtClean="0"/>
              <a:t>109</a:t>
            </a:r>
          </a:p>
          <a:p>
            <a:pPr marL="914400" lvl="1" indent="-514350"/>
            <a:r>
              <a:rPr lang="en-US" sz="2000" dirty="0" smtClean="0"/>
              <a:t>Piso, </a:t>
            </a:r>
            <a:r>
              <a:rPr lang="en-US" sz="2000" dirty="0" err="1" smtClean="0"/>
              <a:t>Pegues</a:t>
            </a:r>
            <a:r>
              <a:rPr lang="en-US" sz="2000" dirty="0" smtClean="0"/>
              <a:t>, &amp; Oberg </a:t>
            </a:r>
            <a:r>
              <a:rPr lang="en-US" sz="2000" dirty="0" smtClean="0"/>
              <a:t>2016 (final stages)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Effect of Time-Dependent Disk Dynamics on the C/N/O Ratio</a:t>
            </a:r>
          </a:p>
          <a:p>
            <a:pPr marL="914400" lvl="1" indent="-514350"/>
            <a:r>
              <a:rPr lang="en-US" sz="2000" dirty="0" smtClean="0"/>
              <a:t>Piso et al. 2016 (preliminary results as part of thesis)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Conclusion</a:t>
            </a:r>
          </a:p>
          <a:p>
            <a:pPr marL="40005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1428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for External Examiner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Prof. Fred </a:t>
            </a:r>
            <a:r>
              <a:rPr lang="en-US" dirty="0" err="1" smtClean="0"/>
              <a:t>Ciesla</a:t>
            </a:r>
            <a:r>
              <a:rPr lang="en-US" dirty="0" smtClean="0"/>
              <a:t> (University of Chicago)</a:t>
            </a:r>
          </a:p>
          <a:p>
            <a:r>
              <a:rPr lang="en-US" dirty="0" smtClean="0"/>
              <a:t>Dr. Margaret Pan (MIT)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Hilke</a:t>
            </a:r>
            <a:r>
              <a:rPr lang="en-US" dirty="0" smtClean="0"/>
              <a:t> </a:t>
            </a:r>
            <a:r>
              <a:rPr lang="en-US" dirty="0" err="1" smtClean="0"/>
              <a:t>Schlichting</a:t>
            </a:r>
            <a:r>
              <a:rPr lang="en-US" dirty="0" smtClean="0"/>
              <a:t> (MIT)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1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GOAL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Officially graduate in spring 2016 =&gt; need to submit thesis to the registrar by May 13</a:t>
            </a:r>
            <a:r>
              <a:rPr lang="en-US" sz="4400" baseline="30000" dirty="0" smtClean="0">
                <a:solidFill>
                  <a:schemeClr val="bg1"/>
                </a:solidFill>
              </a:rPr>
              <a:t>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400050" lvl="1" indent="0">
              <a:buNone/>
            </a:pPr>
            <a:endParaRPr lang="en-US" sz="2000" dirty="0" smtClean="0"/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submit </a:t>
            </a:r>
            <a:r>
              <a:rPr lang="en-US" sz="2400" dirty="0"/>
              <a:t>C</a:t>
            </a:r>
            <a:r>
              <a:rPr lang="en-US" sz="2400" dirty="0" smtClean="0"/>
              <a:t>/N/O paper</a:t>
            </a:r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apply for degree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March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– ~April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have some more preliminary results for the last thesis chapter 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~April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– ~April 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write thesis</a:t>
            </a:r>
          </a:p>
          <a:p>
            <a:pPr lvl="1" indent="-342900"/>
            <a:r>
              <a:rPr lang="en-US" sz="2400" dirty="0" smtClean="0"/>
              <a:t>Some time between </a:t>
            </a:r>
            <a:r>
              <a:rPr lang="en-US" sz="2400" dirty="0" smtClean="0">
                <a:solidFill>
                  <a:srgbClr val="FFFF00"/>
                </a:solidFill>
              </a:rPr>
              <a:t>April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FF00"/>
                </a:solidFill>
              </a:rPr>
              <a:t>May 9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THESIS DEFENSE!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Mid-May – end of August </a:t>
            </a:r>
            <a:r>
              <a:rPr lang="en-US" sz="2400" dirty="0" smtClean="0">
                <a:solidFill>
                  <a:srgbClr val="FFFFFF"/>
                </a:solidFill>
              </a:rPr>
              <a:t>-&gt; develop intuition for chemistry and start developing a simple parameterized chemical network to implement in my dynamical model (collaborate closely with </a:t>
            </a:r>
            <a:r>
              <a:rPr lang="en-US" sz="2400" dirty="0" err="1" smtClean="0">
                <a:solidFill>
                  <a:srgbClr val="FFFFFF"/>
                </a:solidFill>
              </a:rPr>
              <a:t>Ilse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Cleeves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End of August – early fall </a:t>
            </a:r>
            <a:r>
              <a:rPr lang="en-US" sz="2400" dirty="0" smtClean="0">
                <a:solidFill>
                  <a:srgbClr val="FFFFFF"/>
                </a:solidFill>
              </a:rPr>
              <a:t>-&gt; finish paper on last thesis chapter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September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START POSTDOC!</a:t>
            </a:r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6543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Suggested Defense Dates </a:t>
            </a:r>
            <a:br>
              <a:rPr lang="en-US" dirty="0" smtClean="0"/>
            </a:br>
            <a:r>
              <a:rPr lang="en-US" dirty="0" smtClean="0"/>
              <a:t>(in order of preference)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342847"/>
          </a:xfrm>
        </p:spPr>
        <p:txBody>
          <a:bodyPr/>
          <a:lstStyle/>
          <a:p>
            <a:r>
              <a:rPr lang="en-US" dirty="0" smtClean="0"/>
              <a:t>May </a:t>
            </a:r>
            <a:r>
              <a:rPr lang="en-US" dirty="0" smtClean="0"/>
              <a:t>6</a:t>
            </a:r>
            <a:endParaRPr lang="en-US" dirty="0" smtClean="0"/>
          </a:p>
          <a:p>
            <a:r>
              <a:rPr lang="en-US" dirty="0" smtClean="0"/>
              <a:t>May </a:t>
            </a:r>
            <a:r>
              <a:rPr lang="en-US" dirty="0" smtClean="0"/>
              <a:t>9</a:t>
            </a:r>
            <a:endParaRPr lang="en-US" dirty="0" smtClean="0"/>
          </a:p>
          <a:p>
            <a:r>
              <a:rPr lang="en-US" dirty="0" smtClean="0"/>
              <a:t>April 28</a:t>
            </a:r>
          </a:p>
          <a:p>
            <a:r>
              <a:rPr lang="en-US" dirty="0" smtClean="0"/>
              <a:t>April 27</a:t>
            </a:r>
          </a:p>
          <a:p>
            <a:r>
              <a:rPr lang="en-US" dirty="0" smtClean="0"/>
              <a:t>May 2, April 29, 26, 25 -&gt; other scheduled 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120"/>
            <a:ext cx="8229600" cy="837619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Conferences + Talks During Grad School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63" y="621459"/>
            <a:ext cx="8809587" cy="6242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Past – </a:t>
            </a:r>
            <a:r>
              <a:rPr lang="en-US" sz="2200" dirty="0">
                <a:solidFill>
                  <a:srgbClr val="FFFF00"/>
                </a:solidFill>
              </a:rPr>
              <a:t>6</a:t>
            </a:r>
            <a:r>
              <a:rPr lang="en-US" sz="2200" dirty="0" smtClean="0">
                <a:solidFill>
                  <a:srgbClr val="FFFF00"/>
                </a:solidFill>
              </a:rPr>
              <a:t> conferences (3 talks + 3 posters), 3 invited talks, 3 seminar talks</a:t>
            </a:r>
          </a:p>
          <a:p>
            <a:pPr>
              <a:buFontTx/>
              <a:buChar char="-"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MIT </a:t>
            </a:r>
            <a:r>
              <a:rPr lang="en-US" sz="1800" dirty="0">
                <a:solidFill>
                  <a:srgbClr val="FFFFFF"/>
                </a:solidFill>
              </a:rPr>
              <a:t>Planetary Lunch Colloquium, Cambridge, MA, March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rgbClr val="FFFFFF"/>
                </a:solidFill>
              </a:rPr>
              <a:t>CfA</a:t>
            </a:r>
            <a:r>
              <a:rPr lang="en-US" sz="1800" dirty="0">
                <a:solidFill>
                  <a:srgbClr val="FFFFFF"/>
                </a:solidFill>
              </a:rPr>
              <a:t> Small Scale Seminar, Cambridge, MA, February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en-US" sz="1800" dirty="0"/>
              <a:t>AAS 227</a:t>
            </a:r>
            <a:r>
              <a:rPr lang="en-US" sz="1800" baseline="30000" dirty="0"/>
              <a:t>th</a:t>
            </a:r>
            <a:r>
              <a:rPr lang="en-US" sz="1800" dirty="0"/>
              <a:t> Meeting, Kissimmee, FL, January 2016 -&gt; </a:t>
            </a:r>
            <a:r>
              <a:rPr lang="en-US" sz="1800" i="1" dirty="0">
                <a:solidFill>
                  <a:srgbClr val="FFFF00"/>
                </a:solidFill>
              </a:rPr>
              <a:t>Dissertation Talk</a:t>
            </a:r>
          </a:p>
          <a:p>
            <a:pPr>
              <a:buFontTx/>
              <a:buChar char="-"/>
            </a:pPr>
            <a:r>
              <a:rPr lang="en-US" sz="1800" dirty="0"/>
              <a:t>Extreme Solar Systems III, Waikoloa, HI, December 2015 -&gt;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Michigan Lunch Talk, Ann Arbor, MI, November 2015 -&gt; </a:t>
            </a:r>
            <a:r>
              <a:rPr lang="en-US" sz="1800" i="1" dirty="0">
                <a:solidFill>
                  <a:srgbClr val="FFFF00"/>
                </a:solidFill>
              </a:rPr>
              <a:t>Contributed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/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Chicago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Journal Club, Chicago, IL, November 2015 -</a:t>
            </a:r>
            <a:r>
              <a:rPr lang="en-US" sz="1800" dirty="0">
                <a:solidFill>
                  <a:srgbClr val="FFFF00"/>
                </a:solidFill>
              </a:rPr>
              <a:t>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MIT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Tea</a:t>
            </a:r>
            <a:r>
              <a:rPr lang="en-US" sz="1800" dirty="0"/>
              <a:t>, Cambridge, MA, September 2015 </a:t>
            </a:r>
            <a:r>
              <a:rPr lang="en-US" sz="1800" dirty="0">
                <a:solidFill>
                  <a:srgbClr val="FFFF00"/>
                </a:solidFill>
              </a:rPr>
              <a:t>-&gt;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CIPS Seminar</a:t>
            </a:r>
            <a:r>
              <a:rPr lang="en-US" sz="1800" dirty="0"/>
              <a:t>, Berkeley, CA, September 2015 -&gt; </a:t>
            </a:r>
            <a:r>
              <a:rPr lang="en-US" sz="1800" i="1" dirty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smtClean="0"/>
              <a:t>Star </a:t>
            </a:r>
            <a:r>
              <a:rPr lang="en-US" sz="1800" dirty="0"/>
              <a:t>and Planet Formation in the Southwest, Oracle, AZ, March </a:t>
            </a:r>
            <a:r>
              <a:rPr lang="en-US" sz="1800" dirty="0" smtClean="0"/>
              <a:t>2015 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Protostars</a:t>
            </a:r>
            <a:r>
              <a:rPr lang="en-US" sz="1800" dirty="0" smtClean="0"/>
              <a:t> </a:t>
            </a:r>
            <a:r>
              <a:rPr lang="en-US" sz="1800" dirty="0"/>
              <a:t>and Planets VI, Heidelberg, Germany, July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 smtClean="0"/>
              <a:t>IAUS </a:t>
            </a:r>
            <a:r>
              <a:rPr lang="en-US" sz="1800" dirty="0"/>
              <a:t>299: Exploring the Formation and Evolution of Planetary Systems, Victoria, BC, </a:t>
            </a:r>
            <a:r>
              <a:rPr lang="en-US" sz="1800" dirty="0" smtClean="0"/>
              <a:t>June 2013 -&gt;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Exoplanets</a:t>
            </a:r>
            <a:r>
              <a:rPr lang="en-US" sz="1800" dirty="0" smtClean="0"/>
              <a:t> </a:t>
            </a:r>
            <a:r>
              <a:rPr lang="en-US" sz="1800" dirty="0"/>
              <a:t>in Multi-body Systems in the </a:t>
            </a:r>
            <a:r>
              <a:rPr lang="en-US" sz="1800" dirty="0" err="1"/>
              <a:t>Kepler</a:t>
            </a:r>
            <a:r>
              <a:rPr lang="en-US" sz="1800" dirty="0"/>
              <a:t> Era, Aspen, CO, February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 marL="0" indent="0">
              <a:buNone/>
            </a:pPr>
            <a:endParaRPr lang="en-US" sz="1800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Future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ITC Luncheon, Cambridge, MA, April 2016 -&gt; </a:t>
            </a:r>
            <a:r>
              <a:rPr lang="en-US" sz="1800" i="1" dirty="0" smtClean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err="1" smtClean="0">
                <a:solidFill>
                  <a:srgbClr val="FFFFFF"/>
                </a:solidFill>
              </a:rPr>
              <a:t>Exoplanets</a:t>
            </a:r>
            <a:r>
              <a:rPr lang="en-US" sz="1800" dirty="0" smtClean="0">
                <a:solidFill>
                  <a:srgbClr val="FFFFFF"/>
                </a:solidFill>
              </a:rPr>
              <a:t> I, Davos, Switzerland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 (hopefully)</a:t>
            </a:r>
          </a:p>
          <a:p>
            <a:pPr marL="0" indent="0">
              <a:buNone/>
            </a:pPr>
            <a:endParaRPr lang="en-US" sz="2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97" y="1999476"/>
            <a:ext cx="8082154" cy="289113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DISK DYNAMICS and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ICE MORPHOLOGY affect the snowline locations of the main C, O, N carriers, and thus the C/N/O ratios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29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/>
              <a:t>., Oberg, K. I., </a:t>
            </a:r>
            <a:r>
              <a:rPr lang="en-US" dirty="0" err="1"/>
              <a:t>Birnstiel</a:t>
            </a:r>
            <a:r>
              <a:rPr lang="en-US" dirty="0"/>
              <a:t>, T., </a:t>
            </a:r>
            <a:r>
              <a:rPr lang="en-US" dirty="0" smtClean="0"/>
              <a:t>&amp; Murray</a:t>
            </a:r>
            <a:r>
              <a:rPr lang="en-US" dirty="0"/>
              <a:t>-Clay, R. </a:t>
            </a:r>
            <a:r>
              <a:rPr lang="en-US" dirty="0" smtClean="0"/>
              <a:t>A</a:t>
            </a:r>
            <a:r>
              <a:rPr lang="en-US" i="1" dirty="0" smtClean="0"/>
              <a:t>. </a:t>
            </a:r>
            <a:r>
              <a:rPr lang="en-US" dirty="0" smtClean="0"/>
              <a:t>2015, </a:t>
            </a:r>
            <a:r>
              <a:rPr lang="en-US" dirty="0" err="1" smtClean="0"/>
              <a:t>ApJ</a:t>
            </a:r>
            <a:r>
              <a:rPr lang="en-US" dirty="0" smtClean="0"/>
              <a:t>, 805, 109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C</a:t>
            </a:r>
            <a:r>
              <a:rPr lang="en-US" i="1" dirty="0">
                <a:solidFill>
                  <a:srgbClr val="FFFF00"/>
                </a:solidFill>
              </a:rPr>
              <a:t>/O and Snowline Locations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FF00"/>
                </a:solidFill>
              </a:rPr>
              <a:t>in </a:t>
            </a:r>
            <a:r>
              <a:rPr lang="en-US" i="1" dirty="0" err="1">
                <a:solidFill>
                  <a:srgbClr val="FFFF00"/>
                </a:solidFill>
              </a:rPr>
              <a:t>Protoplanetary</a:t>
            </a:r>
            <a:r>
              <a:rPr lang="en-US" i="1" dirty="0">
                <a:solidFill>
                  <a:srgbClr val="FFFF00"/>
                </a:solidFill>
              </a:rPr>
              <a:t> Disks: The </a:t>
            </a:r>
            <a:r>
              <a:rPr lang="en-US" i="1" dirty="0" smtClean="0">
                <a:solidFill>
                  <a:srgbClr val="FFFF00"/>
                </a:solidFill>
              </a:rPr>
              <a:t>Effect </a:t>
            </a:r>
            <a:r>
              <a:rPr lang="en-US" i="1" dirty="0">
                <a:solidFill>
                  <a:srgbClr val="FFFF00"/>
                </a:solidFill>
              </a:rPr>
              <a:t>of Radial Drift and Viscous Gas </a:t>
            </a:r>
            <a:r>
              <a:rPr lang="en-US" i="1" dirty="0" smtClean="0">
                <a:solidFill>
                  <a:srgbClr val="FFFF00"/>
                </a:solidFill>
              </a:rPr>
              <a:t>Accretion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989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0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31370</TotalTime>
  <Words>2117</Words>
  <Application>Microsoft Macintosh PowerPoint</Application>
  <PresentationFormat>On-screen Show (4:3)</PresentationFormat>
  <Paragraphs>269</Paragraphs>
  <Slides>45</Slides>
  <Notes>15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 Black </vt:lpstr>
      <vt:lpstr>Equation</vt:lpstr>
      <vt:lpstr>Origins of Gas Giant Compositions: The Role of Disk Location and Dynamics</vt:lpstr>
      <vt:lpstr>Outline</vt:lpstr>
      <vt:lpstr>Outline</vt:lpstr>
      <vt:lpstr>Disk Compositions Regulate Planet Compositions</vt:lpstr>
      <vt:lpstr>Disk structure is complex!</vt:lpstr>
      <vt:lpstr>Outline</vt:lpstr>
      <vt:lpstr>Understand how DISK DYNAMICS and  ICE MORPHOLOGY affect the snowline locations of the main C, O, N carriers, and thus the C/N/O ratios in gas and dust throughout the disk</vt:lpstr>
      <vt:lpstr>PowerPoint Presentation</vt:lpstr>
      <vt:lpstr>We determined upper limits for the C/O ratio across the disk</vt:lpstr>
      <vt:lpstr>Paper submitted to be submitted to ApJ by March 11</vt:lpstr>
      <vt:lpstr>PowerPoint Presentation</vt:lpstr>
      <vt:lpstr>Volatile Abundances</vt:lpstr>
      <vt:lpstr>Ice Morphology</vt:lpstr>
      <vt:lpstr>More volatile snowlines in disks</vt:lpstr>
      <vt:lpstr>Expected abundances of CH4 do not change C/O results significantly</vt:lpstr>
      <vt:lpstr>N/O ratios in static disks: highly enhanced gas N/O compared to the average value </vt:lpstr>
      <vt:lpstr>N/O ratios in static disks: highly enhanced gas N/O compared to the average value </vt:lpstr>
      <vt:lpstr>N/O ratios more enhanced than C/O ratios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CO snowline locations by a factor of 7!</vt:lpstr>
      <vt:lpstr>Main Results</vt:lpstr>
      <vt:lpstr>Summary &amp; Implications</vt:lpstr>
      <vt:lpstr>Outline</vt:lpstr>
      <vt:lpstr>GOAL 1</vt:lpstr>
      <vt:lpstr>BASIC IDEA</vt:lpstr>
      <vt:lpstr>Basic Equations</vt:lpstr>
      <vt:lpstr>Preliminary Results</vt:lpstr>
      <vt:lpstr>Determined profiles for gas and dust surface densities</vt:lpstr>
      <vt:lpstr>Determined profiles for gas and dust surface densities</vt:lpstr>
      <vt:lpstr>Determined profiles for gas and dust surface densities</vt:lpstr>
      <vt:lpstr>PowerPoint Presentation</vt:lpstr>
      <vt:lpstr>GOAL 2</vt:lpstr>
      <vt:lpstr>Outline</vt:lpstr>
      <vt:lpstr>GOOD NEWS </vt:lpstr>
      <vt:lpstr>Thesis Outline</vt:lpstr>
      <vt:lpstr>Thesis Outline</vt:lpstr>
      <vt:lpstr>Suggestions for External Examiner</vt:lpstr>
      <vt:lpstr>Thesis Timeline (and beyond)</vt:lpstr>
      <vt:lpstr>Thesis Timeline (and beyond)</vt:lpstr>
      <vt:lpstr>Suggested Defense Dates  (in order of preference)</vt:lpstr>
      <vt:lpstr>Conferences + Talks During Grad School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605</cp:revision>
  <dcterms:created xsi:type="dcterms:W3CDTF">2013-05-20T23:08:21Z</dcterms:created>
  <dcterms:modified xsi:type="dcterms:W3CDTF">2016-03-09T13:47:12Z</dcterms:modified>
</cp:coreProperties>
</file>